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Inter"/>
      <p:regular r:id="rId16"/>
      <p:bold r:id="rId17"/>
      <p:italic r:id="rId18"/>
      <p:boldItalic r:id="rId19"/>
    </p:embeddedFont>
    <p:embeddedFont>
      <p:font typeface="Petrona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etrona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Petrona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Inter-bold.fntdata"/><Relationship Id="rId16" Type="http://schemas.openxmlformats.org/officeDocument/2006/relationships/font" Target="fonts/Inter-regular.fntdata"/><Relationship Id="rId5" Type="http://schemas.openxmlformats.org/officeDocument/2006/relationships/slide" Target="slides/slide1.xml"/><Relationship Id="rId19" Type="http://schemas.openxmlformats.org/officeDocument/2006/relationships/font" Target="fonts/Inter-boldItalic.fntdata"/><Relationship Id="rId6" Type="http://schemas.openxmlformats.org/officeDocument/2006/relationships/slide" Target="slides/slide2.xml"/><Relationship Id="rId18" Type="http://schemas.openxmlformats.org/officeDocument/2006/relationships/font" Target="fonts/Inter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" name="Google Shape;2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0d87f29b4_0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0d87f29b4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350d87f29b4_0_1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0d87f29b4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0d87f29b4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350d87f29b4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0d87f29b4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0d87f29b4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350d87f29b4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0d87f29b4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0d87f29b4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50d87f29b4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0d87f29b4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0d87f29b4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350d87f29b4_0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0d87f29b4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0d87f29b4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50d87f29b4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0d87f29b4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0d87f29b4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50d87f29b4_0_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/>
          <p:nvPr/>
        </p:nvSpPr>
        <p:spPr>
          <a:xfrm>
            <a:off x="761525" y="1233952"/>
            <a:ext cx="75564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lang="en-US" sz="4650">
                <a:solidFill>
                  <a:srgbClr val="FF7F50"/>
                </a:solidFill>
                <a:latin typeface="Petrona"/>
                <a:ea typeface="Petrona"/>
                <a:cs typeface="Petrona"/>
                <a:sym typeface="Petrona"/>
              </a:rPr>
              <a:t>Y</a:t>
            </a:r>
            <a:r>
              <a:rPr b="1" i="0" lang="en-US" sz="4650" u="none" cap="none" strike="noStrike">
                <a:solidFill>
                  <a:srgbClr val="FF7F50"/>
                </a:solidFill>
                <a:latin typeface="Petrona"/>
                <a:ea typeface="Petrona"/>
                <a:cs typeface="Petrona"/>
                <a:sym typeface="Petrona"/>
              </a:rPr>
              <a:t>rkeshögskola</a:t>
            </a:r>
            <a:r>
              <a:rPr b="1" lang="en-US" sz="4650">
                <a:solidFill>
                  <a:srgbClr val="FF7F50"/>
                </a:solidFill>
                <a:latin typeface="Petrona"/>
                <a:ea typeface="Petrona"/>
                <a:cs typeface="Petrona"/>
                <a:sym typeface="Petrona"/>
              </a:rPr>
              <a:t> </a:t>
            </a:r>
            <a:r>
              <a:rPr b="1" i="0" lang="en-US" sz="4650" u="none" cap="none" strike="noStrike">
                <a:solidFill>
                  <a:srgbClr val="FF7F50"/>
                </a:solidFill>
                <a:latin typeface="Petrona"/>
                <a:ea typeface="Petrona"/>
                <a:cs typeface="Petrona"/>
                <a:sym typeface="Petrona"/>
              </a:rPr>
              <a:t>YrkesCo</a:t>
            </a:r>
            <a:endParaRPr b="0" i="0" sz="4650" u="none" cap="none" strike="noStrike">
              <a:solidFill>
                <a:srgbClr val="FF7F50"/>
              </a:solidFill>
            </a:endParaRPr>
          </a:p>
        </p:txBody>
      </p:sp>
      <p:sp>
        <p:nvSpPr>
          <p:cNvPr id="34" name="Google Shape;34;p7"/>
          <p:cNvSpPr/>
          <p:nvPr/>
        </p:nvSpPr>
        <p:spPr>
          <a:xfrm>
            <a:off x="761525" y="2723750"/>
            <a:ext cx="75564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1" i="0" lang="en-US" sz="19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YrkesCo</a:t>
            </a:r>
            <a:r>
              <a:rPr b="0" i="0" lang="en-US" sz="19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är en framstående yrkeshögskola i Sverige med verksamhet på två campusorter</a:t>
            </a:r>
            <a:r>
              <a:rPr lang="en-US" sz="19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b="0" i="0" lang="en-US" sz="19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0" i="0" sz="1900" u="none" cap="none" strike="noStrike"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25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Inter"/>
              <a:buChar char="-"/>
            </a:pPr>
            <a:r>
              <a:rPr b="0" i="0" lang="en-US" sz="19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Göteborg</a:t>
            </a:r>
            <a:endParaRPr sz="1900"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25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Inter"/>
              <a:buChar char="-"/>
            </a:pPr>
            <a:r>
              <a:rPr b="0" i="0" lang="en-US" sz="19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Stockholm</a:t>
            </a:r>
            <a:endParaRPr b="0" i="0" sz="1900" u="none" cap="none" strike="noStrike"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Med framtida planer på expansion till fler orter är flexibilitet och skalbarhet nyckelfaktorer.</a:t>
            </a:r>
            <a:endParaRPr sz="1900">
              <a:solidFill>
                <a:srgbClr val="E0D6D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" name="Google Shape;35;p7"/>
          <p:cNvSpPr/>
          <p:nvPr/>
        </p:nvSpPr>
        <p:spPr>
          <a:xfrm>
            <a:off x="761525" y="5937349"/>
            <a:ext cx="75564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Vi tar sikte på att skapa en robust och säker datalösning som stödjer verksamhetens behov inom utbildning och personalhantering.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"/>
          <p:cNvSpPr/>
          <p:nvPr/>
        </p:nvSpPr>
        <p:spPr>
          <a:xfrm>
            <a:off x="12726000" y="7690025"/>
            <a:ext cx="1904400" cy="516000"/>
          </a:xfrm>
          <a:prstGeom prst="rect">
            <a:avLst/>
          </a:prstGeom>
          <a:solidFill>
            <a:srgbClr val="0C0626"/>
          </a:solidFill>
          <a:ln cap="flat" cmpd="sng" w="9525">
            <a:solidFill>
              <a:srgbClr val="0C0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6"/>
          <p:cNvSpPr/>
          <p:nvPr/>
        </p:nvSpPr>
        <p:spPr>
          <a:xfrm>
            <a:off x="5485350" y="313875"/>
            <a:ext cx="36597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lang="en-US" sz="4500">
                <a:solidFill>
                  <a:srgbClr val="FF7F50"/>
                </a:solidFill>
                <a:latin typeface="Petrona"/>
                <a:ea typeface="Petrona"/>
                <a:cs typeface="Petrona"/>
                <a:sym typeface="Petrona"/>
              </a:rPr>
              <a:t>Some queries</a:t>
            </a:r>
            <a:endParaRPr b="1" sz="4500">
              <a:solidFill>
                <a:srgbClr val="FF7F50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  <p:grpSp>
        <p:nvGrpSpPr>
          <p:cNvPr id="186" name="Google Shape;186;p16"/>
          <p:cNvGrpSpPr/>
          <p:nvPr/>
        </p:nvGrpSpPr>
        <p:grpSpPr>
          <a:xfrm>
            <a:off x="409050" y="4876800"/>
            <a:ext cx="6644701" cy="3049745"/>
            <a:chOff x="409050" y="4876800"/>
            <a:chExt cx="6644701" cy="3049745"/>
          </a:xfrm>
        </p:grpSpPr>
        <p:pic>
          <p:nvPicPr>
            <p:cNvPr id="187" name="Google Shape;187;p16" title="001.Number_of_courses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87325" y="4876800"/>
              <a:ext cx="4666426" cy="30497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16"/>
            <p:cNvSpPr txBox="1"/>
            <p:nvPr/>
          </p:nvSpPr>
          <p:spPr>
            <a:xfrm>
              <a:off x="409050" y="5708450"/>
              <a:ext cx="21399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6092"/>
                  </a:solidFill>
                </a:rPr>
                <a:t>Visar varje program med </a:t>
              </a:r>
              <a:endParaRPr sz="1300">
                <a:solidFill>
                  <a:srgbClr val="FF609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6092"/>
                  </a:solidFill>
                </a:rPr>
                <a:t>antalet tilldelade kurser</a:t>
              </a:r>
              <a:endParaRPr>
                <a:solidFill>
                  <a:srgbClr val="FF6092"/>
                </a:solidFill>
              </a:endParaRPr>
            </a:p>
          </p:txBody>
        </p:sp>
      </p:grpSp>
      <p:grpSp>
        <p:nvGrpSpPr>
          <p:cNvPr id="189" name="Google Shape;189;p16"/>
          <p:cNvGrpSpPr/>
          <p:nvPr/>
        </p:nvGrpSpPr>
        <p:grpSpPr>
          <a:xfrm>
            <a:off x="409050" y="1302675"/>
            <a:ext cx="4666424" cy="3474388"/>
            <a:chOff x="409050" y="1302675"/>
            <a:chExt cx="4666424" cy="3474388"/>
          </a:xfrm>
        </p:grpSpPr>
        <p:sp>
          <p:nvSpPr>
            <p:cNvPr id="190" name="Google Shape;190;p16"/>
            <p:cNvSpPr txBox="1"/>
            <p:nvPr/>
          </p:nvSpPr>
          <p:spPr>
            <a:xfrm>
              <a:off x="409050" y="1302675"/>
              <a:ext cx="4041900" cy="3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6092"/>
                  </a:solidFill>
                </a:rPr>
                <a:t>Lägger till ett ny anläggning (Uppsala, Sverige)</a:t>
              </a:r>
              <a:r>
                <a:rPr lang="en-US">
                  <a:solidFill>
                    <a:srgbClr val="FF6092"/>
                  </a:solidFill>
                </a:rPr>
                <a:t> </a:t>
              </a:r>
              <a:endParaRPr>
                <a:solidFill>
                  <a:srgbClr val="FF6092"/>
                </a:solidFill>
              </a:endParaRPr>
            </a:p>
          </p:txBody>
        </p:sp>
        <p:pic>
          <p:nvPicPr>
            <p:cNvPr id="191" name="Google Shape;191;p16" title="001.insert_campus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9050" y="1693575"/>
              <a:ext cx="4666424" cy="30834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16"/>
          <p:cNvGrpSpPr/>
          <p:nvPr/>
        </p:nvGrpSpPr>
        <p:grpSpPr>
          <a:xfrm>
            <a:off x="6638575" y="1302675"/>
            <a:ext cx="4041900" cy="4253812"/>
            <a:chOff x="6638575" y="1302675"/>
            <a:chExt cx="4041900" cy="4253812"/>
          </a:xfrm>
        </p:grpSpPr>
        <p:pic>
          <p:nvPicPr>
            <p:cNvPr id="193" name="Google Shape;193;p16" title="001.Students_in_class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38575" y="1693565"/>
              <a:ext cx="4041900" cy="38629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16"/>
            <p:cNvSpPr txBox="1"/>
            <p:nvPr/>
          </p:nvSpPr>
          <p:spPr>
            <a:xfrm>
              <a:off x="6638575" y="1302675"/>
              <a:ext cx="3531000" cy="3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6092"/>
                  </a:solidFill>
                </a:rPr>
                <a:t>Visar varje elev och klassen de är inskrivna i</a:t>
              </a:r>
              <a:endParaRPr>
                <a:solidFill>
                  <a:srgbClr val="FF6092"/>
                </a:solidFill>
              </a:endParaRPr>
            </a:p>
          </p:txBody>
        </p:sp>
      </p:grpSp>
      <p:grpSp>
        <p:nvGrpSpPr>
          <p:cNvPr id="195" name="Google Shape;195;p16"/>
          <p:cNvGrpSpPr/>
          <p:nvPr/>
        </p:nvGrpSpPr>
        <p:grpSpPr>
          <a:xfrm>
            <a:off x="9655375" y="3606375"/>
            <a:ext cx="4666425" cy="4429153"/>
            <a:chOff x="9655375" y="3606375"/>
            <a:chExt cx="4666425" cy="4429153"/>
          </a:xfrm>
        </p:grpSpPr>
        <p:pic>
          <p:nvPicPr>
            <p:cNvPr id="196" name="Google Shape;196;p16" title="001.Teacher_course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655375" y="3997275"/>
              <a:ext cx="4666425" cy="40382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16"/>
            <p:cNvSpPr txBox="1"/>
            <p:nvPr/>
          </p:nvSpPr>
          <p:spPr>
            <a:xfrm>
              <a:off x="10736200" y="3606375"/>
              <a:ext cx="3585600" cy="3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6092"/>
                  </a:solidFill>
                </a:rPr>
                <a:t>Visar hur många kurser varje lärare är tilldelad</a:t>
              </a:r>
              <a:endParaRPr>
                <a:solidFill>
                  <a:srgbClr val="FF609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/>
          <p:nvPr/>
        </p:nvSpPr>
        <p:spPr>
          <a:xfrm>
            <a:off x="12726100" y="7713700"/>
            <a:ext cx="1904400" cy="516000"/>
          </a:xfrm>
          <a:prstGeom prst="rect">
            <a:avLst/>
          </a:prstGeom>
          <a:solidFill>
            <a:srgbClr val="0C0626"/>
          </a:solidFill>
          <a:ln cap="flat" cmpd="sng" w="9525">
            <a:solidFill>
              <a:srgbClr val="0C0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17" title="wqvTGQVBQ8eAGDI_cNjQ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508450" cy="822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17"/>
          <p:cNvGrpSpPr/>
          <p:nvPr/>
        </p:nvGrpSpPr>
        <p:grpSpPr>
          <a:xfrm>
            <a:off x="7081725" y="360825"/>
            <a:ext cx="7258975" cy="1619075"/>
            <a:chOff x="7081725" y="360825"/>
            <a:chExt cx="7258975" cy="1619075"/>
          </a:xfrm>
        </p:grpSpPr>
        <p:pic>
          <p:nvPicPr>
            <p:cNvPr descr="preencoded.png" id="206" name="Google Shape;206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81725" y="462900"/>
              <a:ext cx="950000" cy="151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17"/>
            <p:cNvSpPr txBox="1"/>
            <p:nvPr/>
          </p:nvSpPr>
          <p:spPr>
            <a:xfrm>
              <a:off x="8217400" y="360825"/>
              <a:ext cx="6123300" cy="151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Sammanfattning:</a:t>
              </a: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Designat och implementerat </a:t>
              </a: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datamodell är</a:t>
              </a: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säker, skalbar och anpassad till YrkesCos behov. Den hanterar studenter, utbildare, kurser, program, etc.  – med tydliga roller och integritetsregler</a:t>
              </a:r>
              <a:endParaRPr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17"/>
          <p:cNvGrpSpPr/>
          <p:nvPr/>
        </p:nvGrpSpPr>
        <p:grpSpPr>
          <a:xfrm>
            <a:off x="7081725" y="2247088"/>
            <a:ext cx="7258975" cy="1696526"/>
            <a:chOff x="7081725" y="2247088"/>
            <a:chExt cx="7258975" cy="1696526"/>
          </a:xfrm>
        </p:grpSpPr>
        <p:pic>
          <p:nvPicPr>
            <p:cNvPr descr="preencoded.png" id="209" name="Google Shape;209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81725" y="2426613"/>
              <a:ext cx="950000" cy="151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17"/>
            <p:cNvSpPr txBox="1"/>
            <p:nvPr/>
          </p:nvSpPr>
          <p:spPr>
            <a:xfrm>
              <a:off x="8217400" y="2247088"/>
              <a:ext cx="6123300" cy="159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Genomförda steg:</a:t>
              </a: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✔ Datamodellen har implementerats i en riktig PostgreSQL-databas</a:t>
              </a:r>
              <a:endPara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✔ Testdata har matats in (studenter, klasser, konsulter, avtal, m.m.)</a:t>
              </a:r>
              <a:endPara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✔ Funktionaliteten har testats via SQL-queries och triggers </a:t>
              </a:r>
              <a:endParaRPr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17"/>
          <p:cNvGrpSpPr/>
          <p:nvPr/>
        </p:nvGrpSpPr>
        <p:grpSpPr>
          <a:xfrm>
            <a:off x="7081725" y="4382525"/>
            <a:ext cx="7258975" cy="1603988"/>
            <a:chOff x="7081725" y="4382525"/>
            <a:chExt cx="7258975" cy="1603988"/>
          </a:xfrm>
        </p:grpSpPr>
        <p:pic>
          <p:nvPicPr>
            <p:cNvPr descr="preencoded.png" id="212" name="Google Shape;212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81725" y="4469513"/>
              <a:ext cx="950000" cy="151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17"/>
            <p:cNvSpPr txBox="1"/>
            <p:nvPr/>
          </p:nvSpPr>
          <p:spPr>
            <a:xfrm>
              <a:off x="8217400" y="4382525"/>
              <a:ext cx="6123300" cy="15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Affärsnytta:</a:t>
              </a: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🚫 Färre Excelfiler</a:t>
              </a:r>
              <a:endPara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🔐 Bättre datasäkerhet</a:t>
              </a:r>
              <a:endPara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📈 Klar för framtida expansion</a:t>
              </a:r>
              <a:endParaRPr b="1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17"/>
          <p:cNvGrpSpPr/>
          <p:nvPr/>
        </p:nvGrpSpPr>
        <p:grpSpPr>
          <a:xfrm>
            <a:off x="7081725" y="6404325"/>
            <a:ext cx="5366575" cy="1517000"/>
            <a:chOff x="7081725" y="6404325"/>
            <a:chExt cx="5366575" cy="1517000"/>
          </a:xfrm>
        </p:grpSpPr>
        <p:pic>
          <p:nvPicPr>
            <p:cNvPr descr="preencoded.png" id="215" name="Google Shape;215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081725" y="6404325"/>
              <a:ext cx="950000" cy="151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17"/>
            <p:cNvSpPr txBox="1"/>
            <p:nvPr/>
          </p:nvSpPr>
          <p:spPr>
            <a:xfrm>
              <a:off x="8217400" y="6723475"/>
              <a:ext cx="4230900" cy="8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Tack för er tid!</a:t>
              </a:r>
              <a:endParaRPr sz="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" name="Google Shape;4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/>
          <p:nvPr/>
        </p:nvSpPr>
        <p:spPr>
          <a:xfrm>
            <a:off x="6149925" y="902228"/>
            <a:ext cx="77610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050"/>
              <a:buFont typeface="Petrona"/>
              <a:buNone/>
            </a:pPr>
            <a:r>
              <a:rPr b="1" i="0" lang="en-US" sz="4050" u="none" cap="none" strike="noStrike">
                <a:solidFill>
                  <a:srgbClr val="FF7F50"/>
                </a:solidFill>
                <a:latin typeface="Petrona"/>
                <a:ea typeface="Petrona"/>
                <a:cs typeface="Petrona"/>
                <a:sym typeface="Petrona"/>
              </a:rPr>
              <a:t>Nuvarande utmaningar</a:t>
            </a:r>
            <a:r>
              <a:rPr b="1" lang="en-US" sz="4050">
                <a:solidFill>
                  <a:srgbClr val="FF7F50"/>
                </a:solidFill>
                <a:latin typeface="Petrona"/>
                <a:ea typeface="Petrona"/>
                <a:cs typeface="Petrona"/>
                <a:sym typeface="Petrona"/>
              </a:rPr>
              <a:t>:</a:t>
            </a:r>
            <a:endParaRPr b="0" i="0" sz="4050" u="none" cap="none" strike="noStrike">
              <a:solidFill>
                <a:srgbClr val="FF7F50"/>
              </a:solidFill>
            </a:endParaRPr>
          </a:p>
        </p:txBody>
      </p:sp>
      <p:sp>
        <p:nvSpPr>
          <p:cNvPr id="43" name="Google Shape;43;p8"/>
          <p:cNvSpPr/>
          <p:nvPr/>
        </p:nvSpPr>
        <p:spPr>
          <a:xfrm>
            <a:off x="6149925" y="2059500"/>
            <a:ext cx="7935600" cy="1168800"/>
          </a:xfrm>
          <a:prstGeom prst="roundRect">
            <a:avLst>
              <a:gd fmla="val 7100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/>
          <p:nvPr/>
        </p:nvSpPr>
        <p:spPr>
          <a:xfrm>
            <a:off x="6351078" y="2264640"/>
            <a:ext cx="25428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Petrona"/>
              <a:buNone/>
            </a:pPr>
            <a:r>
              <a:rPr b="1" i="0" lang="en-US" sz="20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Dålig dataintegritet</a:t>
            </a:r>
            <a:endParaRPr b="0" i="0" sz="2000" u="none" cap="none" strike="noStrike"/>
          </a:p>
        </p:txBody>
      </p:sp>
      <p:sp>
        <p:nvSpPr>
          <p:cNvPr id="45" name="Google Shape;45;p8"/>
          <p:cNvSpPr/>
          <p:nvPr/>
        </p:nvSpPr>
        <p:spPr>
          <a:xfrm>
            <a:off x="6359677" y="2707199"/>
            <a:ext cx="75156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Otydlig datakonsistens leder till problem med tillförlitlighet och säkerhet.</a:t>
            </a:r>
            <a:endParaRPr b="0" i="0" sz="1550" u="none" cap="none" strike="noStrike"/>
          </a:p>
        </p:txBody>
      </p:sp>
      <p:sp>
        <p:nvSpPr>
          <p:cNvPr id="46" name="Google Shape;46;p8"/>
          <p:cNvSpPr/>
          <p:nvPr/>
        </p:nvSpPr>
        <p:spPr>
          <a:xfrm>
            <a:off x="6149925" y="3425859"/>
            <a:ext cx="7935600" cy="1168800"/>
          </a:xfrm>
          <a:prstGeom prst="roundRect">
            <a:avLst>
              <a:gd fmla="val 7100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6359662" y="3631001"/>
            <a:ext cx="5160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Petrona"/>
              <a:buNone/>
            </a:pPr>
            <a:r>
              <a:rPr b="1" i="0" lang="en-US" sz="20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Tidskrävande</a:t>
            </a:r>
            <a:r>
              <a:rPr b="1" lang="en-US" sz="200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 </a:t>
            </a:r>
            <a:r>
              <a:rPr b="1" i="0" lang="en-US" sz="20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a</a:t>
            </a:r>
            <a:r>
              <a:rPr b="1" i="0" lang="en-US" sz="20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dministration</a:t>
            </a:r>
            <a:endParaRPr b="0" i="0" sz="2000" u="none" cap="none" strike="noStrike"/>
          </a:p>
        </p:txBody>
      </p:sp>
      <p:sp>
        <p:nvSpPr>
          <p:cNvPr id="48" name="Google Shape;48;p8"/>
          <p:cNvSpPr/>
          <p:nvPr/>
        </p:nvSpPr>
        <p:spPr>
          <a:xfrm>
            <a:off x="6359677" y="4073558"/>
            <a:ext cx="75156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Manuella processer bromsar effektiviteten och ökar risken för fel.</a:t>
            </a:r>
            <a:endParaRPr b="0" i="0" sz="1550" u="none" cap="none" strike="noStrike"/>
          </a:p>
        </p:txBody>
      </p:sp>
      <p:sp>
        <p:nvSpPr>
          <p:cNvPr id="49" name="Google Shape;49;p8"/>
          <p:cNvSpPr/>
          <p:nvPr/>
        </p:nvSpPr>
        <p:spPr>
          <a:xfrm>
            <a:off x="6149925" y="4792217"/>
            <a:ext cx="7935600" cy="1168800"/>
          </a:xfrm>
          <a:prstGeom prst="roundRect">
            <a:avLst>
              <a:gd fmla="val 7100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6351066" y="4997374"/>
            <a:ext cx="3243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Petrona"/>
              <a:buNone/>
            </a:pPr>
            <a:r>
              <a:rPr b="1" i="0" lang="en-US" sz="20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Svårigheter med </a:t>
            </a:r>
            <a:r>
              <a:rPr b="1" i="0" lang="en-US" sz="20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ö</a:t>
            </a:r>
            <a:r>
              <a:rPr b="1" i="0" lang="en-US" sz="20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versikt</a:t>
            </a:r>
            <a:endParaRPr b="0" i="0" sz="2000" u="none" cap="none" strike="noStrike"/>
          </a:p>
        </p:txBody>
      </p:sp>
      <p:sp>
        <p:nvSpPr>
          <p:cNvPr id="51" name="Google Shape;51;p8"/>
          <p:cNvSpPr/>
          <p:nvPr/>
        </p:nvSpPr>
        <p:spPr>
          <a:xfrm>
            <a:off x="6359677" y="5439916"/>
            <a:ext cx="75156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Svårt att hålla koll på program, kurser och klasser för rapportering och planering.</a:t>
            </a:r>
            <a:endParaRPr b="0" i="0" sz="1550" u="none" cap="none" strike="noStrike"/>
          </a:p>
        </p:txBody>
      </p:sp>
      <p:sp>
        <p:nvSpPr>
          <p:cNvPr id="52" name="Google Shape;52;p8"/>
          <p:cNvSpPr/>
          <p:nvPr/>
        </p:nvSpPr>
        <p:spPr>
          <a:xfrm>
            <a:off x="6149925" y="6158575"/>
            <a:ext cx="7935600" cy="1168800"/>
          </a:xfrm>
          <a:prstGeom prst="roundRect">
            <a:avLst>
              <a:gd fmla="val 7100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6351078" y="6363723"/>
            <a:ext cx="25428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Petrona"/>
              <a:buNone/>
            </a:pPr>
            <a:r>
              <a:rPr b="1" i="0" lang="en-US" sz="20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Begränsad flexibilitet</a:t>
            </a:r>
            <a:endParaRPr b="0" i="0" sz="2000" u="none" cap="none" strike="noStrike"/>
          </a:p>
        </p:txBody>
      </p:sp>
      <p:sp>
        <p:nvSpPr>
          <p:cNvPr id="54" name="Google Shape;54;p8"/>
          <p:cNvSpPr/>
          <p:nvPr/>
        </p:nvSpPr>
        <p:spPr>
          <a:xfrm>
            <a:off x="6359677" y="6806274"/>
            <a:ext cx="75156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Nuvarande system är inte skalbart för en växande organisation och expansion.</a:t>
            </a:r>
            <a:endParaRPr b="0" i="0" sz="1550" u="none" cap="none" strike="noStrike"/>
          </a:p>
        </p:txBody>
      </p:sp>
      <p:sp>
        <p:nvSpPr>
          <p:cNvPr id="55" name="Google Shape;55;p8"/>
          <p:cNvSpPr/>
          <p:nvPr/>
        </p:nvSpPr>
        <p:spPr>
          <a:xfrm>
            <a:off x="12726100" y="7713700"/>
            <a:ext cx="1904400" cy="516000"/>
          </a:xfrm>
          <a:prstGeom prst="rect">
            <a:avLst/>
          </a:prstGeom>
          <a:solidFill>
            <a:srgbClr val="0C0626"/>
          </a:solidFill>
          <a:ln cap="flat" cmpd="sng" w="9525">
            <a:solidFill>
              <a:srgbClr val="0C0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5248500" y="221025"/>
            <a:ext cx="41334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lang="en-US" sz="4650">
                <a:solidFill>
                  <a:srgbClr val="FF7F50"/>
                </a:solidFill>
                <a:latin typeface="Petrona"/>
                <a:ea typeface="Petrona"/>
                <a:cs typeface="Petrona"/>
                <a:sym typeface="Petrona"/>
              </a:rPr>
              <a:t>Business rules:</a:t>
            </a:r>
            <a:endParaRPr b="0" i="0" sz="4650" u="none" cap="none" strike="noStrike">
              <a:solidFill>
                <a:srgbClr val="FF7F50"/>
              </a:solidFill>
            </a:endParaRPr>
          </a:p>
        </p:txBody>
      </p:sp>
      <p:grpSp>
        <p:nvGrpSpPr>
          <p:cNvPr id="62" name="Google Shape;62;p9"/>
          <p:cNvGrpSpPr/>
          <p:nvPr/>
        </p:nvGrpSpPr>
        <p:grpSpPr>
          <a:xfrm>
            <a:off x="569800" y="1330225"/>
            <a:ext cx="5993700" cy="944400"/>
            <a:chOff x="569800" y="1330225"/>
            <a:chExt cx="5993700" cy="944400"/>
          </a:xfrm>
        </p:grpSpPr>
        <p:sp>
          <p:nvSpPr>
            <p:cNvPr id="63" name="Google Shape;63;p9"/>
            <p:cNvSpPr/>
            <p:nvPr/>
          </p:nvSpPr>
          <p:spPr>
            <a:xfrm>
              <a:off x="569800" y="1330225"/>
              <a:ext cx="5993700" cy="944400"/>
            </a:xfrm>
            <a:prstGeom prst="roundRect">
              <a:avLst>
                <a:gd fmla="val 16667" name="adj"/>
              </a:avLst>
            </a:prstGeom>
            <a:solidFill>
              <a:srgbClr val="0F0829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784925" y="1544663"/>
              <a:ext cx="52548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08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AAF"/>
                </a:buClr>
                <a:buSzPts val="2300"/>
                <a:buFont typeface="Petrona"/>
                <a:buNone/>
              </a:pPr>
              <a:r>
                <a:rPr b="1" lang="en-US" sz="1900">
                  <a:solidFill>
                    <a:srgbClr val="FF6092"/>
                  </a:solidFill>
                  <a:latin typeface="Petrona"/>
                  <a:ea typeface="Petrona"/>
                  <a:cs typeface="Petrona"/>
                  <a:sym typeface="Petrona"/>
                </a:rPr>
                <a:t>Datasekretess och separering</a:t>
              </a:r>
              <a:endParaRPr b="1" sz="1900">
                <a:solidFill>
                  <a:srgbClr val="FF6092"/>
                </a:solidFill>
                <a:latin typeface="Petrona"/>
                <a:ea typeface="Petrona"/>
                <a:cs typeface="Petrona"/>
                <a:sym typeface="Petrona"/>
              </a:endParaRPr>
            </a:p>
            <a:p>
              <a:pPr indent="0" lvl="0" marL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1750"/>
                <a:buFont typeface="Inter"/>
                <a:buNone/>
              </a:pPr>
              <a:r>
                <a:rPr lang="en-US" sz="1600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Allmän data och privata data lagras i separata tabeller.</a:t>
              </a:r>
              <a:endParaRPr sz="16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2608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AAF"/>
                </a:buClr>
                <a:buSzPts val="2300"/>
                <a:buFont typeface="Petrona"/>
                <a:buNone/>
              </a:pPr>
              <a:r>
                <a:t/>
              </a:r>
              <a:endParaRPr b="1" sz="20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endParaRPr>
            </a:p>
          </p:txBody>
        </p:sp>
      </p:grpSp>
      <p:grpSp>
        <p:nvGrpSpPr>
          <p:cNvPr id="65" name="Google Shape;65;p9"/>
          <p:cNvGrpSpPr/>
          <p:nvPr/>
        </p:nvGrpSpPr>
        <p:grpSpPr>
          <a:xfrm>
            <a:off x="7790763" y="1330225"/>
            <a:ext cx="6304525" cy="944400"/>
            <a:chOff x="7790763" y="1330225"/>
            <a:chExt cx="6304525" cy="944400"/>
          </a:xfrm>
        </p:grpSpPr>
        <p:sp>
          <p:nvSpPr>
            <p:cNvPr id="66" name="Google Shape;66;p9"/>
            <p:cNvSpPr/>
            <p:nvPr/>
          </p:nvSpPr>
          <p:spPr>
            <a:xfrm>
              <a:off x="7790763" y="1330225"/>
              <a:ext cx="6304500" cy="944400"/>
            </a:xfrm>
            <a:prstGeom prst="roundRect">
              <a:avLst>
                <a:gd fmla="val 16667" name="adj"/>
              </a:avLst>
            </a:prstGeom>
            <a:solidFill>
              <a:srgbClr val="0F0829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</a:t>
              </a:r>
              <a:endParaRPr/>
            </a:p>
          </p:txBody>
        </p:sp>
        <p:sp>
          <p:nvSpPr>
            <p:cNvPr id="67" name="Google Shape;67;p9"/>
            <p:cNvSpPr/>
            <p:nvPr/>
          </p:nvSpPr>
          <p:spPr>
            <a:xfrm>
              <a:off x="7997188" y="1506175"/>
              <a:ext cx="60981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08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AAF"/>
                </a:buClr>
                <a:buSzPts val="2300"/>
                <a:buFont typeface="Petrona"/>
                <a:buNone/>
              </a:pPr>
              <a:r>
                <a:rPr b="1" lang="en-US" sz="1900">
                  <a:solidFill>
                    <a:srgbClr val="FF6092"/>
                  </a:solidFill>
                  <a:latin typeface="Petrona"/>
                  <a:ea typeface="Petrona"/>
                  <a:cs typeface="Petrona"/>
                  <a:sym typeface="Petrona"/>
                </a:rPr>
                <a:t>Roller och anställdas struktur</a:t>
              </a:r>
              <a:endParaRPr b="1" sz="1900">
                <a:solidFill>
                  <a:srgbClr val="FF6092"/>
                </a:solidFill>
                <a:latin typeface="Petrona"/>
                <a:ea typeface="Petrona"/>
                <a:cs typeface="Petrona"/>
                <a:sym typeface="Petrona"/>
              </a:endParaRPr>
            </a:p>
            <a:p>
              <a:pPr indent="0" lvl="0" marL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1750"/>
                <a:buFont typeface="Inter"/>
                <a:buNone/>
              </a:pPr>
              <a:r>
                <a:rPr lang="en-US" sz="1600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Varje anställd tilldelas en roll. Konsulter jobbar som utbildare.</a:t>
              </a:r>
              <a:endParaRPr sz="16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2608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AAF"/>
                </a:buClr>
                <a:buSzPts val="2300"/>
                <a:buFont typeface="Petrona"/>
                <a:buNone/>
              </a:pPr>
              <a:r>
                <a:t/>
              </a:r>
              <a:endParaRPr b="1" sz="20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endParaRPr>
            </a:p>
          </p:txBody>
        </p:sp>
      </p:grpSp>
      <p:grpSp>
        <p:nvGrpSpPr>
          <p:cNvPr id="68" name="Google Shape;68;p9"/>
          <p:cNvGrpSpPr/>
          <p:nvPr/>
        </p:nvGrpSpPr>
        <p:grpSpPr>
          <a:xfrm>
            <a:off x="569800" y="2639525"/>
            <a:ext cx="5993700" cy="1505700"/>
            <a:chOff x="569800" y="2639525"/>
            <a:chExt cx="5993700" cy="1505700"/>
          </a:xfrm>
        </p:grpSpPr>
        <p:sp>
          <p:nvSpPr>
            <p:cNvPr id="69" name="Google Shape;69;p9"/>
            <p:cNvSpPr/>
            <p:nvPr/>
          </p:nvSpPr>
          <p:spPr>
            <a:xfrm>
              <a:off x="569800" y="2639525"/>
              <a:ext cx="5993700" cy="1505700"/>
            </a:xfrm>
            <a:prstGeom prst="roundRect">
              <a:avLst>
                <a:gd fmla="val 16667" name="adj"/>
              </a:avLst>
            </a:prstGeom>
            <a:solidFill>
              <a:srgbClr val="0F0829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784925" y="2740025"/>
              <a:ext cx="5254800" cy="130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08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AAF"/>
                </a:buClr>
                <a:buSzPts val="2300"/>
                <a:buFont typeface="Petrona"/>
                <a:buNone/>
              </a:pPr>
              <a:r>
                <a:rPr b="1" lang="en-US" sz="1900">
                  <a:solidFill>
                    <a:srgbClr val="FF6092"/>
                  </a:solidFill>
                  <a:latin typeface="Petrona"/>
                  <a:ea typeface="Petrona"/>
                  <a:cs typeface="Petrona"/>
                  <a:sym typeface="Petrona"/>
                </a:rPr>
                <a:t>Konsulter och företagskoppling</a:t>
              </a:r>
              <a:endParaRPr b="1" sz="1900">
                <a:solidFill>
                  <a:srgbClr val="FF6092"/>
                </a:solidFill>
                <a:latin typeface="Petrona"/>
                <a:ea typeface="Petrona"/>
                <a:cs typeface="Petrona"/>
                <a:sym typeface="Petron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1750"/>
                <a:buFont typeface="Inter"/>
                <a:buNone/>
              </a:pPr>
              <a:r>
                <a:rPr lang="en-US" sz="1600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Konsulter är kopplade till ett företag via contracts.</a:t>
              </a:r>
              <a:endParaRPr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Företag beskrivas med organisationsnummer, f-skattsstatus, adress, telefonnummer, email, etc.</a:t>
              </a:r>
              <a:endParaRPr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1750"/>
                <a:buFont typeface="Inter"/>
                <a:buNone/>
              </a:pPr>
              <a:r>
                <a:t/>
              </a:r>
              <a:endParaRPr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l">
                <a:lnSpc>
                  <a:spcPct val="12608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AAF"/>
                </a:buClr>
                <a:buSzPts val="2300"/>
                <a:buFont typeface="Petrona"/>
                <a:buNone/>
              </a:pPr>
              <a:r>
                <a:t/>
              </a:r>
              <a:endParaRPr b="1" sz="20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endParaRPr>
            </a:p>
          </p:txBody>
        </p:sp>
      </p:grpSp>
      <p:grpSp>
        <p:nvGrpSpPr>
          <p:cNvPr id="71" name="Google Shape;71;p9"/>
          <p:cNvGrpSpPr/>
          <p:nvPr/>
        </p:nvGrpSpPr>
        <p:grpSpPr>
          <a:xfrm>
            <a:off x="569800" y="4509934"/>
            <a:ext cx="6099025" cy="1143385"/>
            <a:chOff x="569800" y="4510125"/>
            <a:chExt cx="6099025" cy="944400"/>
          </a:xfrm>
        </p:grpSpPr>
        <p:sp>
          <p:nvSpPr>
            <p:cNvPr id="72" name="Google Shape;72;p9"/>
            <p:cNvSpPr/>
            <p:nvPr/>
          </p:nvSpPr>
          <p:spPr>
            <a:xfrm>
              <a:off x="569800" y="4510125"/>
              <a:ext cx="5993700" cy="944400"/>
            </a:xfrm>
            <a:prstGeom prst="roundRect">
              <a:avLst>
                <a:gd fmla="val 16667" name="adj"/>
              </a:avLst>
            </a:prstGeom>
            <a:solidFill>
              <a:srgbClr val="0F0829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784925" y="4647600"/>
              <a:ext cx="58839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08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AAF"/>
                </a:buClr>
                <a:buSzPts val="2300"/>
                <a:buFont typeface="Petrona"/>
                <a:buNone/>
              </a:pPr>
              <a:r>
                <a:rPr b="1" lang="en-US" sz="1900">
                  <a:solidFill>
                    <a:srgbClr val="FF6092"/>
                  </a:solidFill>
                  <a:latin typeface="Petrona"/>
                  <a:ea typeface="Petrona"/>
                  <a:cs typeface="Petrona"/>
                  <a:sym typeface="Petrona"/>
                </a:rPr>
                <a:t>Begränsningar för utbildningsledare</a:t>
              </a:r>
              <a:endParaRPr b="1" sz="1900">
                <a:solidFill>
                  <a:srgbClr val="FF6092"/>
                </a:solidFill>
                <a:latin typeface="Petrona"/>
                <a:ea typeface="Petrona"/>
                <a:cs typeface="Petrona"/>
                <a:sym typeface="Petron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Varje utbildningsledare ansvarar för maximalt tre klasser.</a:t>
              </a:r>
              <a:endParaRPr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1750"/>
                <a:buFont typeface="Inter"/>
                <a:buNone/>
              </a:pPr>
              <a:r>
                <a:t/>
              </a:r>
              <a:endParaRPr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l">
                <a:lnSpc>
                  <a:spcPct val="12608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AAF"/>
                </a:buClr>
                <a:buSzPts val="2300"/>
                <a:buFont typeface="Petrona"/>
                <a:buNone/>
              </a:pPr>
              <a:r>
                <a:t/>
              </a:r>
              <a:endParaRPr b="1" sz="20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endParaRPr>
            </a:p>
          </p:txBody>
        </p:sp>
      </p:grpSp>
      <p:grpSp>
        <p:nvGrpSpPr>
          <p:cNvPr id="74" name="Google Shape;74;p9"/>
          <p:cNvGrpSpPr/>
          <p:nvPr/>
        </p:nvGrpSpPr>
        <p:grpSpPr>
          <a:xfrm>
            <a:off x="7790775" y="2639525"/>
            <a:ext cx="6304500" cy="1505700"/>
            <a:chOff x="7790775" y="2639525"/>
            <a:chExt cx="6304500" cy="1505700"/>
          </a:xfrm>
        </p:grpSpPr>
        <p:sp>
          <p:nvSpPr>
            <p:cNvPr id="75" name="Google Shape;75;p9"/>
            <p:cNvSpPr/>
            <p:nvPr/>
          </p:nvSpPr>
          <p:spPr>
            <a:xfrm>
              <a:off x="7790775" y="2639525"/>
              <a:ext cx="6304500" cy="1505700"/>
            </a:xfrm>
            <a:prstGeom prst="roundRect">
              <a:avLst>
                <a:gd fmla="val 16667" name="adj"/>
              </a:avLst>
            </a:prstGeom>
            <a:solidFill>
              <a:srgbClr val="0F0829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7997200" y="2765225"/>
              <a:ext cx="4953300" cy="12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08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AAF"/>
                </a:buClr>
                <a:buSzPts val="2300"/>
                <a:buFont typeface="Petrona"/>
                <a:buNone/>
              </a:pPr>
              <a:r>
                <a:rPr b="1" lang="en-US" sz="1900">
                  <a:solidFill>
                    <a:srgbClr val="FF6092"/>
                  </a:solidFill>
                  <a:latin typeface="Petrona"/>
                  <a:ea typeface="Petrona"/>
                  <a:cs typeface="Petrona"/>
                  <a:sym typeface="Petrona"/>
                </a:rPr>
                <a:t>Program och Kursstruktur</a:t>
              </a:r>
              <a:endParaRPr b="1" sz="1900">
                <a:solidFill>
                  <a:srgbClr val="FF6092"/>
                </a:solidFill>
                <a:latin typeface="Petrona"/>
                <a:ea typeface="Petrona"/>
                <a:cs typeface="Petrona"/>
                <a:sym typeface="Petron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Program beviljas i tre omgångar.</a:t>
              </a:r>
              <a:endParaRPr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Program innehåller flera kurser.</a:t>
              </a:r>
              <a:endParaRPr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Kurser kan också erbjudas som fristående kurser.</a:t>
              </a:r>
              <a:endParaRPr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1750"/>
                <a:buFont typeface="Inter"/>
                <a:buNone/>
              </a:pPr>
              <a:r>
                <a:t/>
              </a:r>
              <a:endParaRPr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l">
                <a:lnSpc>
                  <a:spcPct val="12608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AAF"/>
                </a:buClr>
                <a:buSzPts val="2300"/>
                <a:buFont typeface="Petrona"/>
                <a:buNone/>
              </a:pPr>
              <a:r>
                <a:t/>
              </a:r>
              <a:endParaRPr b="1" sz="20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endParaRPr>
            </a:p>
          </p:txBody>
        </p:sp>
      </p:grpSp>
      <p:grpSp>
        <p:nvGrpSpPr>
          <p:cNvPr id="77" name="Google Shape;77;p9"/>
          <p:cNvGrpSpPr/>
          <p:nvPr/>
        </p:nvGrpSpPr>
        <p:grpSpPr>
          <a:xfrm>
            <a:off x="7790625" y="4510162"/>
            <a:ext cx="6304500" cy="1165295"/>
            <a:chOff x="7790625" y="4510125"/>
            <a:chExt cx="6304500" cy="944400"/>
          </a:xfrm>
        </p:grpSpPr>
        <p:sp>
          <p:nvSpPr>
            <p:cNvPr id="78" name="Google Shape;78;p9"/>
            <p:cNvSpPr/>
            <p:nvPr/>
          </p:nvSpPr>
          <p:spPr>
            <a:xfrm>
              <a:off x="7790625" y="4510125"/>
              <a:ext cx="6304500" cy="944400"/>
            </a:xfrm>
            <a:prstGeom prst="roundRect">
              <a:avLst>
                <a:gd fmla="val 16667" name="adj"/>
              </a:avLst>
            </a:prstGeom>
            <a:solidFill>
              <a:srgbClr val="0F0829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8000925" y="4607895"/>
              <a:ext cx="5883900" cy="84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08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AAF"/>
                </a:buClr>
                <a:buSzPts val="2300"/>
                <a:buFont typeface="Petrona"/>
                <a:buNone/>
              </a:pPr>
              <a:r>
                <a:rPr b="1" lang="en-US" sz="1900">
                  <a:solidFill>
                    <a:srgbClr val="FF6092"/>
                  </a:solidFill>
                  <a:latin typeface="Petrona"/>
                  <a:ea typeface="Petrona"/>
                  <a:cs typeface="Petrona"/>
                  <a:sym typeface="Petrona"/>
                </a:rPr>
                <a:t>Kontrakt och undervisningsuppdrag</a:t>
              </a:r>
              <a:endParaRPr b="1" sz="1900">
                <a:solidFill>
                  <a:srgbClr val="FF6092"/>
                </a:solidFill>
                <a:latin typeface="Petrona"/>
                <a:ea typeface="Petrona"/>
                <a:cs typeface="Petrona"/>
                <a:sym typeface="Petron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Kontrakt definierar konsultens timarvode, vilken campus de arbetar på samt start- och slutdatum.</a:t>
              </a:r>
              <a:endParaRPr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1750"/>
                <a:buFont typeface="Inter"/>
                <a:buNone/>
              </a:pPr>
              <a:r>
                <a:t/>
              </a:r>
              <a:endParaRPr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l">
                <a:lnSpc>
                  <a:spcPct val="12608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AAF"/>
                </a:buClr>
                <a:buSzPts val="2300"/>
                <a:buFont typeface="Petrona"/>
                <a:buNone/>
              </a:pPr>
              <a:r>
                <a:t/>
              </a:r>
              <a:endParaRPr b="1" sz="20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endParaRPr>
            </a:p>
          </p:txBody>
        </p:sp>
      </p:grpSp>
      <p:grpSp>
        <p:nvGrpSpPr>
          <p:cNvPr id="80" name="Google Shape;80;p9"/>
          <p:cNvGrpSpPr/>
          <p:nvPr/>
        </p:nvGrpSpPr>
        <p:grpSpPr>
          <a:xfrm>
            <a:off x="569800" y="6064775"/>
            <a:ext cx="5993700" cy="1720500"/>
            <a:chOff x="569800" y="5819425"/>
            <a:chExt cx="5993700" cy="1720500"/>
          </a:xfrm>
        </p:grpSpPr>
        <p:sp>
          <p:nvSpPr>
            <p:cNvPr id="81" name="Google Shape;81;p9"/>
            <p:cNvSpPr/>
            <p:nvPr/>
          </p:nvSpPr>
          <p:spPr>
            <a:xfrm>
              <a:off x="569800" y="5819425"/>
              <a:ext cx="5993700" cy="1720500"/>
            </a:xfrm>
            <a:prstGeom prst="roundRect">
              <a:avLst>
                <a:gd fmla="val 16667" name="adj"/>
              </a:avLst>
            </a:prstGeom>
            <a:solidFill>
              <a:srgbClr val="0F0829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784925" y="5941025"/>
              <a:ext cx="5546100" cy="130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08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AAF"/>
                </a:buClr>
                <a:buSzPts val="2300"/>
                <a:buFont typeface="Petrona"/>
                <a:buNone/>
              </a:pPr>
              <a:r>
                <a:rPr b="1" lang="en-US" sz="1900">
                  <a:solidFill>
                    <a:srgbClr val="FF6092"/>
                  </a:solidFill>
                  <a:latin typeface="Petrona"/>
                  <a:ea typeface="Petrona"/>
                  <a:cs typeface="Petrona"/>
                  <a:sym typeface="Petrona"/>
                </a:rPr>
                <a:t>Campusadministration</a:t>
              </a:r>
              <a:endParaRPr b="1" sz="1900">
                <a:solidFill>
                  <a:srgbClr val="FF6092"/>
                </a:solidFill>
                <a:latin typeface="Petrona"/>
                <a:ea typeface="Petrona"/>
                <a:cs typeface="Petrona"/>
                <a:sym typeface="Petron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YrkesCo har två </a:t>
              </a:r>
              <a:r>
                <a:rPr lang="en-US" sz="1600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anläggningar</a:t>
              </a:r>
              <a:r>
                <a:rPr lang="en-US" sz="1600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: Stockholm och Göteborg.</a:t>
              </a:r>
              <a:endParaRPr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Systemet är skalbart för framtida expansion till fler orter.</a:t>
              </a:r>
              <a:endParaRPr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Varje klass måste tillhöra en existerande campus.</a:t>
              </a:r>
              <a:endParaRPr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1750"/>
                <a:buFont typeface="Inter"/>
                <a:buNone/>
              </a:pPr>
              <a:r>
                <a:t/>
              </a:r>
              <a:endParaRPr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l">
                <a:lnSpc>
                  <a:spcPct val="12608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AAF"/>
                </a:buClr>
                <a:buSzPts val="2300"/>
                <a:buFont typeface="Petrona"/>
                <a:buNone/>
              </a:pPr>
              <a:r>
                <a:t/>
              </a:r>
              <a:endParaRPr b="1" sz="20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endParaRPr>
            </a:p>
          </p:txBody>
        </p:sp>
      </p:grpSp>
      <p:sp>
        <p:nvSpPr>
          <p:cNvPr id="83" name="Google Shape;83;p9"/>
          <p:cNvSpPr/>
          <p:nvPr/>
        </p:nvSpPr>
        <p:spPr>
          <a:xfrm>
            <a:off x="12726000" y="7690025"/>
            <a:ext cx="1904400" cy="516000"/>
          </a:xfrm>
          <a:prstGeom prst="rect">
            <a:avLst/>
          </a:prstGeom>
          <a:solidFill>
            <a:srgbClr val="0C0626"/>
          </a:solidFill>
          <a:ln cap="flat" cmpd="sng" w="9525">
            <a:solidFill>
              <a:srgbClr val="0C0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9"/>
          <p:cNvGrpSpPr/>
          <p:nvPr/>
        </p:nvGrpSpPr>
        <p:grpSpPr>
          <a:xfrm>
            <a:off x="7790775" y="6064775"/>
            <a:ext cx="6304525" cy="1720500"/>
            <a:chOff x="7790625" y="5819425"/>
            <a:chExt cx="6304525" cy="1720500"/>
          </a:xfrm>
        </p:grpSpPr>
        <p:sp>
          <p:nvSpPr>
            <p:cNvPr id="85" name="Google Shape;85;p9"/>
            <p:cNvSpPr/>
            <p:nvPr/>
          </p:nvSpPr>
          <p:spPr>
            <a:xfrm>
              <a:off x="7790625" y="5819425"/>
              <a:ext cx="6304500" cy="1720500"/>
            </a:xfrm>
            <a:prstGeom prst="roundRect">
              <a:avLst>
                <a:gd fmla="val 16667" name="adj"/>
              </a:avLst>
            </a:prstGeom>
            <a:solidFill>
              <a:srgbClr val="0F0829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7997050" y="5945125"/>
              <a:ext cx="6098100" cy="150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08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AAF"/>
                </a:buClr>
                <a:buSzPts val="2300"/>
                <a:buFont typeface="Petrona"/>
                <a:buNone/>
              </a:pPr>
              <a:r>
                <a:rPr b="1" lang="en-US" sz="1900">
                  <a:solidFill>
                    <a:srgbClr val="FF6092"/>
                  </a:solidFill>
                  <a:latin typeface="Petrona"/>
                  <a:ea typeface="Petrona"/>
                  <a:cs typeface="Petrona"/>
                  <a:sym typeface="Petrona"/>
                </a:rPr>
                <a:t>Klass- och Studenthantering</a:t>
              </a:r>
              <a:endParaRPr b="1" sz="1900">
                <a:solidFill>
                  <a:srgbClr val="FF6092"/>
                </a:solidFill>
                <a:latin typeface="Petrona"/>
                <a:ea typeface="Petrona"/>
                <a:cs typeface="Petrona"/>
                <a:sym typeface="Petron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Varje klass tillhör en campus.</a:t>
              </a:r>
              <a:endParaRPr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Varje klass är kopplad till ett program eller fristående kurs.</a:t>
              </a:r>
              <a:endParaRPr sz="16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En student kan antas endast till ett program men flera fristående kurser.</a:t>
              </a:r>
              <a:endParaRPr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1750"/>
                <a:buFont typeface="Inter"/>
                <a:buNone/>
              </a:pPr>
              <a:r>
                <a:t/>
              </a:r>
              <a:endParaRPr sz="1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l">
                <a:lnSpc>
                  <a:spcPct val="12608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AAF"/>
                </a:buClr>
                <a:buSzPts val="2300"/>
                <a:buFont typeface="Petrona"/>
                <a:buNone/>
              </a:pPr>
              <a:r>
                <a:t/>
              </a:r>
              <a:endParaRPr b="1" sz="20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/>
          <p:nvPr/>
        </p:nvSpPr>
        <p:spPr>
          <a:xfrm>
            <a:off x="12726100" y="7713700"/>
            <a:ext cx="1904400" cy="516000"/>
          </a:xfrm>
          <a:prstGeom prst="rect">
            <a:avLst/>
          </a:prstGeom>
          <a:solidFill>
            <a:srgbClr val="0C0626"/>
          </a:solidFill>
          <a:ln cap="flat" cmpd="sng" w="9525">
            <a:solidFill>
              <a:srgbClr val="0C0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0"/>
          <p:cNvSpPr/>
          <p:nvPr/>
        </p:nvSpPr>
        <p:spPr>
          <a:xfrm>
            <a:off x="1337825" y="376075"/>
            <a:ext cx="64239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lang="en-US" sz="4650">
                <a:solidFill>
                  <a:srgbClr val="FF7F50"/>
                </a:solidFill>
                <a:latin typeface="Petrona"/>
                <a:ea typeface="Petrona"/>
                <a:cs typeface="Petrona"/>
                <a:sym typeface="Petrona"/>
              </a:rPr>
              <a:t>Identifierade entiteter </a:t>
            </a:r>
            <a:endParaRPr b="0" i="0" sz="4650" cap="none" strike="noStrike">
              <a:solidFill>
                <a:srgbClr val="FF7F50"/>
              </a:solidFill>
            </a:endParaRPr>
          </a:p>
        </p:txBody>
      </p:sp>
      <p:pic>
        <p:nvPicPr>
          <p:cNvPr id="94" name="Google Shape;9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4175" y="0"/>
            <a:ext cx="5916225" cy="822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0"/>
          <p:cNvGrpSpPr/>
          <p:nvPr/>
        </p:nvGrpSpPr>
        <p:grpSpPr>
          <a:xfrm>
            <a:off x="551925" y="1978525"/>
            <a:ext cx="2469600" cy="1395600"/>
            <a:chOff x="6019900" y="6603900"/>
            <a:chExt cx="2469600" cy="1395600"/>
          </a:xfrm>
        </p:grpSpPr>
        <p:sp>
          <p:nvSpPr>
            <p:cNvPr id="96" name="Google Shape;96;p10"/>
            <p:cNvSpPr/>
            <p:nvPr/>
          </p:nvSpPr>
          <p:spPr>
            <a:xfrm>
              <a:off x="6019900" y="6603900"/>
              <a:ext cx="2469600" cy="1395600"/>
            </a:xfrm>
            <a:prstGeom prst="flowChartAlternateProcess">
              <a:avLst/>
            </a:prstGeom>
            <a:gradFill>
              <a:gsLst>
                <a:gs pos="0">
                  <a:srgbClr val="4D29AA"/>
                </a:gs>
                <a:gs pos="100000">
                  <a:srgbClr val="1E123D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0"/>
            <p:cNvSpPr txBox="1"/>
            <p:nvPr/>
          </p:nvSpPr>
          <p:spPr>
            <a:xfrm>
              <a:off x="6503950" y="7043700"/>
              <a:ext cx="15015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</a:rPr>
                <a:t>CAMPUS</a:t>
              </a:r>
              <a:endParaRPr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98" name="Google Shape;98;p10"/>
          <p:cNvGrpSpPr/>
          <p:nvPr/>
        </p:nvGrpSpPr>
        <p:grpSpPr>
          <a:xfrm>
            <a:off x="2652550" y="1603300"/>
            <a:ext cx="2469600" cy="1395600"/>
            <a:chOff x="6019900" y="4936313"/>
            <a:chExt cx="2469600" cy="1395600"/>
          </a:xfrm>
        </p:grpSpPr>
        <p:sp>
          <p:nvSpPr>
            <p:cNvPr id="99" name="Google Shape;99;p10"/>
            <p:cNvSpPr/>
            <p:nvPr/>
          </p:nvSpPr>
          <p:spPr>
            <a:xfrm>
              <a:off x="6019900" y="4936313"/>
              <a:ext cx="2469600" cy="1395600"/>
            </a:xfrm>
            <a:prstGeom prst="flowChartAlternateProcess">
              <a:avLst/>
            </a:prstGeom>
            <a:gradFill>
              <a:gsLst>
                <a:gs pos="0">
                  <a:srgbClr val="4D29AA"/>
                </a:gs>
                <a:gs pos="100000">
                  <a:srgbClr val="1E123D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0"/>
            <p:cNvSpPr txBox="1"/>
            <p:nvPr/>
          </p:nvSpPr>
          <p:spPr>
            <a:xfrm>
              <a:off x="6272650" y="5376113"/>
              <a:ext cx="19641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</a:rPr>
                <a:t>PROGRAMS</a:t>
              </a:r>
              <a:endParaRPr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01" name="Google Shape;101;p10"/>
          <p:cNvGrpSpPr/>
          <p:nvPr/>
        </p:nvGrpSpPr>
        <p:grpSpPr>
          <a:xfrm>
            <a:off x="4910400" y="1950263"/>
            <a:ext cx="2469600" cy="1395600"/>
            <a:chOff x="551925" y="4936325"/>
            <a:chExt cx="2469600" cy="1395600"/>
          </a:xfrm>
        </p:grpSpPr>
        <p:sp>
          <p:nvSpPr>
            <p:cNvPr id="102" name="Google Shape;102;p10"/>
            <p:cNvSpPr/>
            <p:nvPr/>
          </p:nvSpPr>
          <p:spPr>
            <a:xfrm>
              <a:off x="551925" y="4936325"/>
              <a:ext cx="2469600" cy="1395600"/>
            </a:xfrm>
            <a:prstGeom prst="flowChartAlternateProcess">
              <a:avLst/>
            </a:prstGeom>
            <a:gradFill>
              <a:gsLst>
                <a:gs pos="0">
                  <a:srgbClr val="4D29AA"/>
                </a:gs>
                <a:gs pos="100000">
                  <a:srgbClr val="1E123D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 txBox="1"/>
            <p:nvPr/>
          </p:nvSpPr>
          <p:spPr>
            <a:xfrm>
              <a:off x="938625" y="5376125"/>
              <a:ext cx="16962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</a:rPr>
                <a:t>COURSES</a:t>
              </a:r>
              <a:endParaRPr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04" name="Google Shape;104;p10"/>
          <p:cNvGrpSpPr/>
          <p:nvPr/>
        </p:nvGrpSpPr>
        <p:grpSpPr>
          <a:xfrm>
            <a:off x="5755525" y="3106613"/>
            <a:ext cx="2469600" cy="1395600"/>
            <a:chOff x="6019900" y="3164338"/>
            <a:chExt cx="2469600" cy="1395600"/>
          </a:xfrm>
        </p:grpSpPr>
        <p:sp>
          <p:nvSpPr>
            <p:cNvPr id="105" name="Google Shape;105;p10"/>
            <p:cNvSpPr/>
            <p:nvPr/>
          </p:nvSpPr>
          <p:spPr>
            <a:xfrm>
              <a:off x="6019900" y="3164338"/>
              <a:ext cx="2469600" cy="1395600"/>
            </a:xfrm>
            <a:prstGeom prst="flowChartAlternateProcess">
              <a:avLst/>
            </a:prstGeom>
            <a:gradFill>
              <a:gsLst>
                <a:gs pos="0">
                  <a:srgbClr val="4D29AA"/>
                </a:gs>
                <a:gs pos="100000">
                  <a:srgbClr val="1E123D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0"/>
            <p:cNvSpPr txBox="1"/>
            <p:nvPr/>
          </p:nvSpPr>
          <p:spPr>
            <a:xfrm>
              <a:off x="6446050" y="3604138"/>
              <a:ext cx="16173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</a:rPr>
                <a:t>CLASSES</a:t>
              </a:r>
              <a:endParaRPr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07" name="Google Shape;107;p10"/>
          <p:cNvGrpSpPr/>
          <p:nvPr/>
        </p:nvGrpSpPr>
        <p:grpSpPr>
          <a:xfrm>
            <a:off x="5122138" y="4277100"/>
            <a:ext cx="2469600" cy="1395600"/>
            <a:chOff x="451800" y="1546250"/>
            <a:chExt cx="2469600" cy="1395600"/>
          </a:xfrm>
        </p:grpSpPr>
        <p:sp>
          <p:nvSpPr>
            <p:cNvPr id="108" name="Google Shape;108;p10"/>
            <p:cNvSpPr/>
            <p:nvPr/>
          </p:nvSpPr>
          <p:spPr>
            <a:xfrm>
              <a:off x="451800" y="1546250"/>
              <a:ext cx="2469600" cy="1395600"/>
            </a:xfrm>
            <a:prstGeom prst="flowChartAlternateProcess">
              <a:avLst/>
            </a:prstGeom>
            <a:gradFill>
              <a:gsLst>
                <a:gs pos="0">
                  <a:srgbClr val="4D29AA"/>
                </a:gs>
                <a:gs pos="100000">
                  <a:srgbClr val="1E123D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0"/>
            <p:cNvSpPr txBox="1"/>
            <p:nvPr/>
          </p:nvSpPr>
          <p:spPr>
            <a:xfrm>
              <a:off x="734400" y="1986050"/>
              <a:ext cx="1904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</a:rPr>
                <a:t>STUDENTS</a:t>
              </a:r>
              <a:endParaRPr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10" name="Google Shape;110;p10"/>
          <p:cNvGrpSpPr/>
          <p:nvPr/>
        </p:nvGrpSpPr>
        <p:grpSpPr>
          <a:xfrm>
            <a:off x="2927213" y="3944863"/>
            <a:ext cx="2469600" cy="1395600"/>
            <a:chOff x="3284413" y="4559950"/>
            <a:chExt cx="2469600" cy="1395600"/>
          </a:xfrm>
        </p:grpSpPr>
        <p:sp>
          <p:nvSpPr>
            <p:cNvPr id="111" name="Google Shape;111;p10"/>
            <p:cNvSpPr/>
            <p:nvPr/>
          </p:nvSpPr>
          <p:spPr>
            <a:xfrm>
              <a:off x="3284413" y="4559950"/>
              <a:ext cx="2469600" cy="1395600"/>
            </a:xfrm>
            <a:prstGeom prst="flowChartAlternateProcess">
              <a:avLst/>
            </a:prstGeom>
            <a:gradFill>
              <a:gsLst>
                <a:gs pos="0">
                  <a:srgbClr val="4D29AA"/>
                </a:gs>
                <a:gs pos="100000">
                  <a:srgbClr val="1E123D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0"/>
            <p:cNvSpPr txBox="1"/>
            <p:nvPr/>
          </p:nvSpPr>
          <p:spPr>
            <a:xfrm>
              <a:off x="3326113" y="4836850"/>
              <a:ext cx="2389200" cy="84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</a:rPr>
                <a:t>TEACHING ASSIGNMENTS</a:t>
              </a:r>
              <a:endParaRPr sz="2300">
                <a:solidFill>
                  <a:srgbClr val="FFFFFF"/>
                </a:solidFill>
              </a:endParaRPr>
            </a:p>
          </p:txBody>
        </p:sp>
      </p:grpSp>
      <p:grpSp>
        <p:nvGrpSpPr>
          <p:cNvPr id="113" name="Google Shape;113;p10"/>
          <p:cNvGrpSpPr/>
          <p:nvPr/>
        </p:nvGrpSpPr>
        <p:grpSpPr>
          <a:xfrm>
            <a:off x="551925" y="4445900"/>
            <a:ext cx="2469600" cy="1395600"/>
            <a:chOff x="6019900" y="1392375"/>
            <a:chExt cx="2469600" cy="1395600"/>
          </a:xfrm>
        </p:grpSpPr>
        <p:sp>
          <p:nvSpPr>
            <p:cNvPr id="114" name="Google Shape;114;p10"/>
            <p:cNvSpPr/>
            <p:nvPr/>
          </p:nvSpPr>
          <p:spPr>
            <a:xfrm>
              <a:off x="6019900" y="1392375"/>
              <a:ext cx="2469600" cy="1395600"/>
            </a:xfrm>
            <a:prstGeom prst="flowChartAlternateProcess">
              <a:avLst/>
            </a:prstGeom>
            <a:gradFill>
              <a:gsLst>
                <a:gs pos="0">
                  <a:srgbClr val="4D29AA"/>
                </a:gs>
                <a:gs pos="100000">
                  <a:srgbClr val="1E123D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0"/>
            <p:cNvSpPr txBox="1"/>
            <p:nvPr/>
          </p:nvSpPr>
          <p:spPr>
            <a:xfrm>
              <a:off x="6216250" y="1832175"/>
              <a:ext cx="2076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</a:rPr>
                <a:t>EMPLOYEES</a:t>
              </a:r>
              <a:endParaRPr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16" name="Google Shape;116;p10"/>
          <p:cNvGrpSpPr/>
          <p:nvPr/>
        </p:nvGrpSpPr>
        <p:grpSpPr>
          <a:xfrm>
            <a:off x="845375" y="5672700"/>
            <a:ext cx="2469600" cy="1395600"/>
            <a:chOff x="548925" y="3268725"/>
            <a:chExt cx="2469600" cy="1395600"/>
          </a:xfrm>
        </p:grpSpPr>
        <p:sp>
          <p:nvSpPr>
            <p:cNvPr id="117" name="Google Shape;117;p10"/>
            <p:cNvSpPr/>
            <p:nvPr/>
          </p:nvSpPr>
          <p:spPr>
            <a:xfrm>
              <a:off x="548925" y="3268725"/>
              <a:ext cx="2469600" cy="1395600"/>
            </a:xfrm>
            <a:prstGeom prst="flowChartAlternateProcess">
              <a:avLst/>
            </a:prstGeom>
            <a:gradFill>
              <a:gsLst>
                <a:gs pos="0">
                  <a:srgbClr val="4D29AA"/>
                </a:gs>
                <a:gs pos="100000">
                  <a:srgbClr val="1E123D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0"/>
            <p:cNvSpPr txBox="1"/>
            <p:nvPr/>
          </p:nvSpPr>
          <p:spPr>
            <a:xfrm>
              <a:off x="1165725" y="3708525"/>
              <a:ext cx="12360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</a:rPr>
                <a:t>ROLES</a:t>
              </a:r>
              <a:endParaRPr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19" name="Google Shape;119;p10"/>
          <p:cNvGrpSpPr/>
          <p:nvPr/>
        </p:nvGrpSpPr>
        <p:grpSpPr>
          <a:xfrm>
            <a:off x="2832188" y="6488475"/>
            <a:ext cx="2469600" cy="1395600"/>
            <a:chOff x="3284413" y="2348175"/>
            <a:chExt cx="2469600" cy="1395600"/>
          </a:xfrm>
        </p:grpSpPr>
        <p:sp>
          <p:nvSpPr>
            <p:cNvPr id="120" name="Google Shape;120;p10"/>
            <p:cNvSpPr/>
            <p:nvPr/>
          </p:nvSpPr>
          <p:spPr>
            <a:xfrm>
              <a:off x="3284413" y="2348175"/>
              <a:ext cx="2469600" cy="1395600"/>
            </a:xfrm>
            <a:prstGeom prst="flowChartAlternateProcess">
              <a:avLst/>
            </a:prstGeom>
            <a:gradFill>
              <a:gsLst>
                <a:gs pos="0">
                  <a:srgbClr val="4D29AA"/>
                </a:gs>
                <a:gs pos="100000">
                  <a:srgbClr val="1E123D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0"/>
            <p:cNvSpPr txBox="1"/>
            <p:nvPr/>
          </p:nvSpPr>
          <p:spPr>
            <a:xfrm>
              <a:off x="3464713" y="2787975"/>
              <a:ext cx="21090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</a:rPr>
                <a:t>CONTRACTS</a:t>
              </a:r>
              <a:endParaRPr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22" name="Google Shape;122;p10"/>
          <p:cNvGrpSpPr/>
          <p:nvPr/>
        </p:nvGrpSpPr>
        <p:grpSpPr>
          <a:xfrm>
            <a:off x="5122150" y="6201425"/>
            <a:ext cx="2469600" cy="1395600"/>
            <a:chOff x="551925" y="6603925"/>
            <a:chExt cx="2469600" cy="1395600"/>
          </a:xfrm>
        </p:grpSpPr>
        <p:sp>
          <p:nvSpPr>
            <p:cNvPr id="123" name="Google Shape;123;p10"/>
            <p:cNvSpPr/>
            <p:nvPr/>
          </p:nvSpPr>
          <p:spPr>
            <a:xfrm>
              <a:off x="551925" y="6603925"/>
              <a:ext cx="2469600" cy="1395600"/>
            </a:xfrm>
            <a:prstGeom prst="flowChartAlternateProcess">
              <a:avLst/>
            </a:prstGeom>
            <a:gradFill>
              <a:gsLst>
                <a:gs pos="0">
                  <a:srgbClr val="4D29AA"/>
                </a:gs>
                <a:gs pos="100000">
                  <a:srgbClr val="1E123D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0"/>
            <p:cNvSpPr txBox="1"/>
            <p:nvPr/>
          </p:nvSpPr>
          <p:spPr>
            <a:xfrm>
              <a:off x="788925" y="7043725"/>
              <a:ext cx="19956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</a:rPr>
                <a:t>COMPANIES</a:t>
              </a:r>
              <a:endParaRPr sz="24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1" title="R_64CZpIEzKC8jCImUBW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1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1"/>
          <p:cNvSpPr/>
          <p:nvPr/>
        </p:nvSpPr>
        <p:spPr>
          <a:xfrm>
            <a:off x="12726000" y="7690025"/>
            <a:ext cx="1904400" cy="516000"/>
          </a:xfrm>
          <a:prstGeom prst="rect">
            <a:avLst/>
          </a:prstGeom>
          <a:solidFill>
            <a:srgbClr val="0C0626"/>
          </a:solidFill>
          <a:ln cap="flat" cmpd="sng" w="9525">
            <a:solidFill>
              <a:srgbClr val="0C0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"/>
          <p:cNvSpPr/>
          <p:nvPr/>
        </p:nvSpPr>
        <p:spPr>
          <a:xfrm>
            <a:off x="3648150" y="427850"/>
            <a:ext cx="7334100" cy="847200"/>
          </a:xfrm>
          <a:prstGeom prst="roundRect">
            <a:avLst>
              <a:gd fmla="val 16667" name="adj"/>
            </a:avLst>
          </a:prstGeom>
          <a:solidFill>
            <a:srgbClr val="0F07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1" title="conceptional_and_descript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" y="1996900"/>
            <a:ext cx="13677901" cy="55199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1"/>
          <p:cNvSpPr/>
          <p:nvPr/>
        </p:nvSpPr>
        <p:spPr>
          <a:xfrm>
            <a:off x="3737700" y="479300"/>
            <a:ext cx="71550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lang="en-US" sz="5000">
                <a:solidFill>
                  <a:srgbClr val="FF7F50"/>
                </a:solidFill>
                <a:latin typeface="Petrona"/>
                <a:ea typeface="Petrona"/>
                <a:cs typeface="Petrona"/>
                <a:sym typeface="Petrona"/>
              </a:rPr>
              <a:t>K</a:t>
            </a:r>
            <a:r>
              <a:rPr b="1" lang="en-US" sz="5000">
                <a:solidFill>
                  <a:srgbClr val="FF7F50"/>
                </a:solidFill>
                <a:latin typeface="Petrona"/>
                <a:ea typeface="Petrona"/>
                <a:cs typeface="Petrona"/>
                <a:sym typeface="Petrona"/>
              </a:rPr>
              <a:t>onceptuell</a:t>
            </a:r>
            <a:r>
              <a:rPr b="1" lang="en-US" sz="5000">
                <a:solidFill>
                  <a:srgbClr val="FF7F50"/>
                </a:solidFill>
                <a:latin typeface="Petrona"/>
                <a:ea typeface="Petrona"/>
                <a:cs typeface="Petrona"/>
                <a:sym typeface="Petrona"/>
              </a:rPr>
              <a:t> datamodell</a:t>
            </a:r>
            <a:endParaRPr b="0" i="0" sz="5000" cap="none" strike="noStrike">
              <a:solidFill>
                <a:srgbClr val="FF7F5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2" title="R_64CZpIEzKC8jCImUBW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1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2"/>
          <p:cNvSpPr/>
          <p:nvPr/>
        </p:nvSpPr>
        <p:spPr>
          <a:xfrm>
            <a:off x="12726000" y="7690025"/>
            <a:ext cx="1904400" cy="516000"/>
          </a:xfrm>
          <a:prstGeom prst="rect">
            <a:avLst/>
          </a:prstGeom>
          <a:solidFill>
            <a:srgbClr val="0C0626"/>
          </a:solidFill>
          <a:ln cap="flat" cmpd="sng" w="9525">
            <a:solidFill>
              <a:srgbClr val="0C0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2"/>
          <p:cNvSpPr/>
          <p:nvPr/>
        </p:nvSpPr>
        <p:spPr>
          <a:xfrm>
            <a:off x="4183500" y="400575"/>
            <a:ext cx="6263400" cy="847200"/>
          </a:xfrm>
          <a:prstGeom prst="roundRect">
            <a:avLst>
              <a:gd fmla="val 16667" name="adj"/>
            </a:avLst>
          </a:prstGeom>
          <a:solidFill>
            <a:srgbClr val="0F07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2"/>
          <p:cNvSpPr/>
          <p:nvPr/>
        </p:nvSpPr>
        <p:spPr>
          <a:xfrm>
            <a:off x="4574550" y="452025"/>
            <a:ext cx="54813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lang="en-US" sz="5000">
                <a:solidFill>
                  <a:srgbClr val="FF7F50"/>
                </a:solidFill>
                <a:latin typeface="Petrona"/>
                <a:ea typeface="Petrona"/>
                <a:cs typeface="Petrona"/>
                <a:sym typeface="Petrona"/>
              </a:rPr>
              <a:t>Logisk datamodell</a:t>
            </a:r>
            <a:endParaRPr b="1" sz="5000">
              <a:solidFill>
                <a:srgbClr val="FF7F50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  <p:pic>
        <p:nvPicPr>
          <p:cNvPr id="144" name="Google Shape;144;p12" title="logical_mode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375" y="1714275"/>
            <a:ext cx="12064998" cy="617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3" title="R_64CZpIEzKC8jCImUBW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1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3"/>
          <p:cNvSpPr/>
          <p:nvPr/>
        </p:nvSpPr>
        <p:spPr>
          <a:xfrm>
            <a:off x="12726000" y="7690025"/>
            <a:ext cx="1904400" cy="516000"/>
          </a:xfrm>
          <a:prstGeom prst="rect">
            <a:avLst/>
          </a:prstGeom>
          <a:solidFill>
            <a:srgbClr val="0C0626"/>
          </a:solidFill>
          <a:ln cap="flat" cmpd="sng" w="9525">
            <a:solidFill>
              <a:srgbClr val="0C0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3"/>
          <p:cNvSpPr/>
          <p:nvPr/>
        </p:nvSpPr>
        <p:spPr>
          <a:xfrm>
            <a:off x="4183500" y="342825"/>
            <a:ext cx="6263400" cy="847200"/>
          </a:xfrm>
          <a:prstGeom prst="roundRect">
            <a:avLst>
              <a:gd fmla="val 16667" name="adj"/>
            </a:avLst>
          </a:prstGeom>
          <a:solidFill>
            <a:srgbClr val="0F07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3"/>
          <p:cNvSpPr/>
          <p:nvPr/>
        </p:nvSpPr>
        <p:spPr>
          <a:xfrm>
            <a:off x="4574550" y="394275"/>
            <a:ext cx="54813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lang="en-US" sz="5000">
                <a:solidFill>
                  <a:srgbClr val="FF7F50"/>
                </a:solidFill>
                <a:latin typeface="Petrona"/>
                <a:ea typeface="Petrona"/>
                <a:cs typeface="Petrona"/>
                <a:sym typeface="Petrona"/>
              </a:rPr>
              <a:t>Fysisk datamodell</a:t>
            </a:r>
            <a:endParaRPr b="1" sz="5000">
              <a:solidFill>
                <a:srgbClr val="FF7F50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  <p:pic>
        <p:nvPicPr>
          <p:cNvPr id="154" name="Google Shape;154;p13" title="physical_mode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350" y="1643175"/>
            <a:ext cx="12741699" cy="62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/>
          <p:nvPr/>
        </p:nvSpPr>
        <p:spPr>
          <a:xfrm>
            <a:off x="12726000" y="7690025"/>
            <a:ext cx="1904400" cy="516000"/>
          </a:xfrm>
          <a:prstGeom prst="rect">
            <a:avLst/>
          </a:prstGeom>
          <a:solidFill>
            <a:srgbClr val="0C0626"/>
          </a:solidFill>
          <a:ln cap="flat" cmpd="sng" w="9525">
            <a:solidFill>
              <a:srgbClr val="0C0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"/>
          <p:cNvSpPr/>
          <p:nvPr/>
        </p:nvSpPr>
        <p:spPr>
          <a:xfrm>
            <a:off x="3272600" y="217050"/>
            <a:ext cx="84321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lang="en-US" sz="4500">
                <a:solidFill>
                  <a:srgbClr val="FF7F50"/>
                </a:solidFill>
                <a:latin typeface="Petrona"/>
                <a:ea typeface="Petrona"/>
                <a:cs typeface="Petrona"/>
                <a:sym typeface="Petrona"/>
              </a:rPr>
              <a:t>Fördjupning i struktur och kod</a:t>
            </a:r>
            <a:endParaRPr b="1" sz="4500">
              <a:solidFill>
                <a:srgbClr val="FF7F50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  <p:grpSp>
        <p:nvGrpSpPr>
          <p:cNvPr id="162" name="Google Shape;162;p14"/>
          <p:cNvGrpSpPr/>
          <p:nvPr/>
        </p:nvGrpSpPr>
        <p:grpSpPr>
          <a:xfrm>
            <a:off x="5723975" y="1301175"/>
            <a:ext cx="7822201" cy="6291513"/>
            <a:chOff x="5723975" y="1301175"/>
            <a:chExt cx="7822201" cy="6291513"/>
          </a:xfrm>
        </p:grpSpPr>
        <p:pic>
          <p:nvPicPr>
            <p:cNvPr id="163" name="Google Shape;163;p14" title="03.init_db.png"/>
            <p:cNvPicPr preferRelativeResize="0"/>
            <p:nvPr/>
          </p:nvPicPr>
          <p:blipFill rotWithShape="1">
            <a:blip r:embed="rId3">
              <a:alphaModFix/>
            </a:blip>
            <a:srcRect b="2377" l="0" r="0" t="204"/>
            <a:stretch/>
          </p:blipFill>
          <p:spPr>
            <a:xfrm>
              <a:off x="5723975" y="1914513"/>
              <a:ext cx="7822201" cy="5678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14"/>
            <p:cNvSpPr txBox="1"/>
            <p:nvPr/>
          </p:nvSpPr>
          <p:spPr>
            <a:xfrm>
              <a:off x="7796513" y="1301175"/>
              <a:ext cx="36771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</a:rPr>
                <a:t>Init_db.sh - startar projektet</a:t>
              </a:r>
              <a:endParaRPr sz="2000">
                <a:solidFill>
                  <a:schemeClr val="lt1"/>
                </a:solidFill>
              </a:endParaRPr>
            </a:p>
          </p:txBody>
        </p:sp>
      </p:grpSp>
      <p:grpSp>
        <p:nvGrpSpPr>
          <p:cNvPr id="165" name="Google Shape;165;p14"/>
          <p:cNvGrpSpPr/>
          <p:nvPr/>
        </p:nvGrpSpPr>
        <p:grpSpPr>
          <a:xfrm>
            <a:off x="540163" y="1331313"/>
            <a:ext cx="3677100" cy="5828731"/>
            <a:chOff x="540163" y="1331313"/>
            <a:chExt cx="3677100" cy="5828731"/>
          </a:xfrm>
        </p:grpSpPr>
        <p:pic>
          <p:nvPicPr>
            <p:cNvPr id="166" name="Google Shape;166;p14" title="02.structure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86125" y="2217300"/>
              <a:ext cx="2585175" cy="49427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14"/>
            <p:cNvSpPr txBox="1"/>
            <p:nvPr/>
          </p:nvSpPr>
          <p:spPr>
            <a:xfrm>
              <a:off x="540163" y="1331313"/>
              <a:ext cx="36771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</a:rPr>
                <a:t>Projektets struktur: mappar, filer, bilder, models, etc.</a:t>
              </a:r>
              <a:endParaRPr sz="20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5" title="tables_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00" y="1234575"/>
            <a:ext cx="3732474" cy="3827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/>
          <p:nvPr/>
        </p:nvSpPr>
        <p:spPr>
          <a:xfrm>
            <a:off x="12726000" y="7690025"/>
            <a:ext cx="1904400" cy="516000"/>
          </a:xfrm>
          <a:prstGeom prst="rect">
            <a:avLst/>
          </a:prstGeom>
          <a:solidFill>
            <a:srgbClr val="0C0626"/>
          </a:solidFill>
          <a:ln cap="flat" cmpd="sng" w="9525">
            <a:solidFill>
              <a:srgbClr val="0C0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"/>
          <p:cNvSpPr/>
          <p:nvPr/>
        </p:nvSpPr>
        <p:spPr>
          <a:xfrm>
            <a:off x="3272600" y="217050"/>
            <a:ext cx="77394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lang="en-US" sz="4500">
                <a:solidFill>
                  <a:srgbClr val="FF7F50"/>
                </a:solidFill>
                <a:latin typeface="Petrona"/>
                <a:ea typeface="Petrona"/>
                <a:cs typeface="Petrona"/>
                <a:sym typeface="Petrona"/>
              </a:rPr>
              <a:t>Det är dags att skapa tabeller</a:t>
            </a:r>
            <a:endParaRPr b="1" sz="4500">
              <a:solidFill>
                <a:srgbClr val="FF7F50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  <p:pic>
        <p:nvPicPr>
          <p:cNvPr id="176" name="Google Shape;176;p15" title="tables_0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2223" y="3383625"/>
            <a:ext cx="3630150" cy="446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5" title="tables_0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8475" y="1234563"/>
            <a:ext cx="3559750" cy="360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 title="01.trigger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08650" y="3618400"/>
            <a:ext cx="4632226" cy="423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